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8" r:id="rId4"/>
    <p:sldId id="269" r:id="rId5"/>
    <p:sldId id="267" r:id="rId6"/>
    <p:sldId id="262" r:id="rId7"/>
    <p:sldId id="263" r:id="rId8"/>
    <p:sldId id="258" r:id="rId9"/>
    <p:sldId id="261" r:id="rId10"/>
    <p:sldId id="270" r:id="rId11"/>
    <p:sldId id="271" r:id="rId12"/>
    <p:sldId id="272" r:id="rId13"/>
    <p:sldId id="274" r:id="rId14"/>
    <p:sldId id="273" r:id="rId15"/>
    <p:sldId id="277" r:id="rId16"/>
    <p:sldId id="275" r:id="rId17"/>
    <p:sldId id="276" r:id="rId18"/>
    <p:sldId id="285" r:id="rId19"/>
    <p:sldId id="293" r:id="rId20"/>
    <p:sldId id="294" r:id="rId21"/>
    <p:sldId id="295" r:id="rId22"/>
    <p:sldId id="278" r:id="rId23"/>
    <p:sldId id="279" r:id="rId24"/>
    <p:sldId id="292" r:id="rId25"/>
    <p:sldId id="289" r:id="rId26"/>
    <p:sldId id="290" r:id="rId27"/>
    <p:sldId id="281" r:id="rId28"/>
    <p:sldId id="282" r:id="rId29"/>
    <p:sldId id="280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D0AB1-91DA-4308-9558-A7BC6BC8F6A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C9597-7B66-490C-A9EF-55A632DB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Cassini Soldner, default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9597-7B66-490C-A9EF-55A632DBD2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3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9597-7B66-490C-A9EF-55A632DBD2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9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6F62-CA77-4C5C-9159-41BC0E3E620D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47DD-18E4-4EDB-8DC6-81E73B67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2037"/>
            <a:ext cx="82296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1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6F62-CA77-4C5C-9159-41BC0E3E620D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47DD-18E4-4EDB-8DC6-81E73B67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8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6F62-CA77-4C5C-9159-41BC0E3E620D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47DD-18E4-4EDB-8DC6-81E73B67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2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6F62-CA77-4C5C-9159-41BC0E3E620D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47DD-18E4-4EDB-8DC6-81E73B67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6F62-CA77-4C5C-9159-41BC0E3E620D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47DD-18E4-4EDB-8DC6-81E73B67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6F62-CA77-4C5C-9159-41BC0E3E620D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47DD-18E4-4EDB-8DC6-81E73B67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6F62-CA77-4C5C-9159-41BC0E3E620D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47DD-18E4-4EDB-8DC6-81E73B67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1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6F62-CA77-4C5C-9159-41BC0E3E620D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47DD-18E4-4EDB-8DC6-81E73B67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1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g2345\Desktop\CalGIS_Presentation_Header_Green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19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36F62-CA77-4C5C-9159-41BC0E3E620D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47DD-18E4-4EDB-8DC6-81E73B67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7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mboldt.edu/gs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562600"/>
            <a:ext cx="67056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Jim Graham and Chris Muhl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Humboldt State University,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371599"/>
            <a:ext cx="77724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028"/>
            <a:ext cx="9144000" cy="54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en-US" dirty="0" smtClean="0"/>
              <a:t>BlueSpray</a:t>
            </a:r>
          </a:p>
          <a:p>
            <a:pPr lvl="1"/>
            <a:r>
              <a:rPr lang="en-US" dirty="0" smtClean="0"/>
              <a:t>Created by SchoonerTurtles, Inc.</a:t>
            </a:r>
          </a:p>
          <a:p>
            <a:pPr lvl="1"/>
            <a:r>
              <a:rPr lang="en-US" dirty="0" smtClean="0"/>
              <a:t>Provided free under a beta testing agreement</a:t>
            </a:r>
          </a:p>
          <a:p>
            <a:r>
              <a:rPr lang="en-US" dirty="0" smtClean="0"/>
              <a:t>GDAL, GeoTools</a:t>
            </a:r>
          </a:p>
          <a:p>
            <a:pPr lvl="1"/>
            <a:r>
              <a:rPr lang="en-US" dirty="0" smtClean="0"/>
              <a:t>Open source projection engines</a:t>
            </a:r>
          </a:p>
          <a:p>
            <a:r>
              <a:rPr lang="en-US" dirty="0" smtClean="0"/>
              <a:t>Also:</a:t>
            </a:r>
          </a:p>
          <a:p>
            <a:pPr lvl="1"/>
            <a:r>
              <a:rPr lang="en-US" dirty="0" smtClean="0"/>
              <a:t>Java from Oracle</a:t>
            </a:r>
          </a:p>
          <a:p>
            <a:pPr lvl="1"/>
            <a:r>
              <a:rPr lang="en-US" dirty="0" smtClean="0"/>
              <a:t>Java Topology Suite</a:t>
            </a:r>
          </a:p>
          <a:p>
            <a:pPr lvl="1"/>
            <a:r>
              <a:rPr lang="en-US" dirty="0" err="1" smtClean="0"/>
              <a:t>NetBeans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Create grid of points along lines of latitude and longitude (parallels and meridians)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43200"/>
            <a:ext cx="797242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/>
              <a:t>Compute:</a:t>
            </a:r>
          </a:p>
          <a:p>
            <a:pPr lvl="1"/>
            <a:r>
              <a:rPr lang="en-US" dirty="0"/>
              <a:t>Great circle area</a:t>
            </a:r>
          </a:p>
          <a:p>
            <a:pPr lvl="1"/>
            <a:r>
              <a:rPr lang="en-US" dirty="0"/>
              <a:t>Great circle distances (along meridians and parallels)</a:t>
            </a:r>
          </a:p>
          <a:p>
            <a:pPr lvl="1"/>
            <a:r>
              <a:rPr lang="en-US" dirty="0"/>
              <a:t>Angles </a:t>
            </a:r>
            <a:r>
              <a:rPr lang="en-US" dirty="0" smtClean="0"/>
              <a:t>are at </a:t>
            </a:r>
            <a:r>
              <a:rPr lang="en-US" dirty="0"/>
              <a:t>intersections are 90 degrees except for the poles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023772"/>
            <a:ext cx="5491316" cy="28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046293" cy="43148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Project the grid of points to desired projection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37909"/>
            <a:ext cx="6172200" cy="32151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Compute area of “cells” between points</a:t>
            </a:r>
          </a:p>
          <a:p>
            <a:r>
              <a:rPr lang="en-US" dirty="0"/>
              <a:t>Divide by expected area</a:t>
            </a:r>
          </a:p>
          <a:p>
            <a:r>
              <a:rPr lang="en-US" dirty="0"/>
              <a:t>Compute the length of each line segment</a:t>
            </a:r>
          </a:p>
          <a:p>
            <a:r>
              <a:rPr lang="en-US" dirty="0"/>
              <a:t>Divide by expected length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015454"/>
            <a:ext cx="5105400" cy="27377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Compute the average change in angle at each point</a:t>
            </a:r>
          </a:p>
          <a:p>
            <a:pPr lvl="1"/>
            <a:r>
              <a:rPr lang="en-US" dirty="0" smtClean="0"/>
              <a:t>Sum the angle between all the line segments at each point</a:t>
            </a:r>
          </a:p>
          <a:p>
            <a:pPr lvl="1"/>
            <a:r>
              <a:rPr lang="en-US" dirty="0" smtClean="0"/>
              <a:t>Divide by the number of angles to find the average angle</a:t>
            </a:r>
          </a:p>
          <a:p>
            <a:pPr lvl="1"/>
            <a:r>
              <a:rPr lang="en-US" dirty="0" smtClean="0"/>
              <a:t>Divide by expected value of 90 </a:t>
            </a:r>
            <a:r>
              <a:rPr lang="en-US" dirty="0" err="1" smtClean="0"/>
              <a:t>dgrees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at the center (0,0)</a:t>
            </a:r>
          </a:p>
          <a:p>
            <a:r>
              <a:rPr lang="en-US" dirty="0" smtClean="0"/>
              <a:t>Moving left and right two cells then up and down one cell:</a:t>
            </a:r>
          </a:p>
          <a:p>
            <a:pPr lvl="1"/>
            <a:r>
              <a:rPr lang="en-US" dirty="0" smtClean="0"/>
              <a:t>Add cells that are within the specified tolerances</a:t>
            </a:r>
          </a:p>
          <a:p>
            <a:pPr lvl="1"/>
            <a:r>
              <a:rPr lang="en-US" dirty="0" smtClean="0"/>
              <a:t>Check for overlapping points</a:t>
            </a:r>
          </a:p>
          <a:p>
            <a:pPr lvl="1"/>
            <a:r>
              <a:rPr lang="en-US" dirty="0" smtClean="0"/>
              <a:t>Check for intersecting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“Cells”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5715000"/>
            <a:ext cx="492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Assumed the first four cells were within tolerances</a:t>
            </a:r>
          </a:p>
        </p:txBody>
      </p:sp>
    </p:spTree>
    <p:extLst>
      <p:ext uri="{BB962C8B-B14F-4D97-AF65-F5344CB8AC3E}">
        <p14:creationId xmlns:p14="http://schemas.microsoft.com/office/powerpoint/2010/main" val="38753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“Cells”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5715000"/>
            <a:ext cx="491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 cells to left and right that are within tolerance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7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71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71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r>
              <a:rPr lang="en-US" dirty="0"/>
              <a:t>Error varies greatly between projections and their </a:t>
            </a:r>
            <a:r>
              <a:rPr lang="en-US" dirty="0" smtClean="0"/>
              <a:t>settings</a:t>
            </a:r>
          </a:p>
          <a:p>
            <a:r>
              <a:rPr lang="en-US" dirty="0" smtClean="0"/>
              <a:t>Computing error in projections can be time-consuming</a:t>
            </a:r>
            <a:endParaRPr lang="en-US" dirty="0"/>
          </a:p>
          <a:p>
            <a:r>
              <a:rPr lang="en-US" dirty="0" smtClean="0"/>
              <a:t>Projections can be difficult for students to appreciate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“Cells”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1" y="5715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Add additional cells to the left and right since the world is twice as wide as it is call (with Geographic data)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7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71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71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19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019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209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09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“Cells”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28800" y="5715000"/>
            <a:ext cx="5277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Add cells along the top and bottom. 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Keep repeating the cycle until no more cells are added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7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71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71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95800" y="25908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33800" y="25908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257800" y="25908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71800" y="25908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733800" y="46482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95800" y="46482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257800" y="46482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971800" y="46482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19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019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19800" y="25908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19800" y="46482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209800" y="32766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09800" y="39624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209800" y="25908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209800" y="4648200"/>
            <a:ext cx="762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Disallow Intersections and Overlaps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" y="2139208"/>
            <a:ext cx="3564194" cy="4718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86000"/>
            <a:ext cx="3315224" cy="442481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33800" y="3965204"/>
            <a:ext cx="1447800" cy="10668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54782"/>
            <a:ext cx="3315224" cy="4424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676400"/>
            <a:ext cx="3107841" cy="4981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Distortion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14800" y="3633787"/>
            <a:ext cx="1447800" cy="10668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6248400"/>
            <a:ext cx="282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 to 2x on area and distance</a:t>
            </a:r>
          </a:p>
        </p:txBody>
      </p:sp>
    </p:spTree>
    <p:extLst>
      <p:ext uri="{BB962C8B-B14F-4D97-AF65-F5344CB8AC3E}">
        <p14:creationId xmlns:p14="http://schemas.microsoft.com/office/powerpoint/2010/main" val="17247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vector data from an applet</a:t>
            </a:r>
          </a:p>
          <a:p>
            <a:pPr lvl="1"/>
            <a:r>
              <a:rPr lang="en-US" dirty="0" smtClean="0"/>
              <a:t>Used </a:t>
            </a:r>
            <a:r>
              <a:rPr lang="en-US" dirty="0" err="1" smtClean="0"/>
              <a:t>BlueSprays</a:t>
            </a:r>
            <a:r>
              <a:rPr lang="en-US" dirty="0" smtClean="0"/>
              <a:t> “</a:t>
            </a:r>
            <a:r>
              <a:rPr lang="en-US" dirty="0" err="1" smtClean="0"/>
              <a:t>stx</a:t>
            </a:r>
            <a:r>
              <a:rPr lang="en-US" dirty="0" smtClean="0"/>
              <a:t>” format</a:t>
            </a:r>
          </a:p>
          <a:p>
            <a:r>
              <a:rPr lang="en-US" dirty="0" smtClean="0"/>
              <a:t>Java Topology Suite is very picky</a:t>
            </a:r>
          </a:p>
          <a:p>
            <a:r>
              <a:rPr lang="en-US" dirty="0" smtClean="0"/>
              <a:t>Projected Systems can extend beyond +-180 to +-90 degrees</a:t>
            </a:r>
          </a:p>
          <a:p>
            <a:pPr lvl="1"/>
            <a:r>
              <a:rPr lang="en-US" dirty="0" smtClean="0"/>
              <a:t>Used a 360*3, 180*3 sized grid for analysis</a:t>
            </a:r>
          </a:p>
        </p:txBody>
      </p:sp>
    </p:spTree>
    <p:extLst>
      <p:ext uri="{BB962C8B-B14F-4D97-AF65-F5344CB8AC3E}">
        <p14:creationId xmlns:p14="http://schemas.microsoft.com/office/powerpoint/2010/main" val="38497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557" y="3962400"/>
            <a:ext cx="5586778" cy="2868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0" y="6477000"/>
            <a:ext cx="70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Aitoff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0" y="3487533"/>
            <a:ext cx="3353483" cy="3338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757" y="-24581"/>
            <a:ext cx="5549243" cy="39107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762000"/>
            <a:ext cx="1218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Lambert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Conformal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Conic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5" y="27038"/>
            <a:ext cx="3285221" cy="29447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9665" y="2743200"/>
            <a:ext cx="1484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Oblique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Stereographic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352800"/>
            <a:ext cx="1771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Lambert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Azimuthal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Equal Area</a:t>
            </a:r>
          </a:p>
        </p:txBody>
      </p:sp>
    </p:spTree>
    <p:extLst>
      <p:ext uri="{BB962C8B-B14F-4D97-AF65-F5344CB8AC3E}">
        <p14:creationId xmlns:p14="http://schemas.microsoft.com/office/powerpoint/2010/main" val="28735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5131"/>
            <a:ext cx="3352800" cy="3382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488668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Orthographic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76600" cy="3242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2819400"/>
            <a:ext cx="1484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Stereographic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144" y="2971800"/>
            <a:ext cx="4583275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3581400"/>
            <a:ext cx="106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Polyconic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160" y="0"/>
            <a:ext cx="545684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243840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Robinson</a:t>
            </a:r>
          </a:p>
        </p:txBody>
      </p:sp>
    </p:spTree>
    <p:extLst>
      <p:ext uri="{BB962C8B-B14F-4D97-AF65-F5344CB8AC3E}">
        <p14:creationId xmlns:p14="http://schemas.microsoft.com/office/powerpoint/2010/main" val="42170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At: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Applet:</a:t>
            </a:r>
          </a:p>
          <a:p>
            <a:pPr lvl="1"/>
            <a:r>
              <a:rPr lang="en-US" dirty="0" smtClean="0"/>
              <a:t>HSU </a:t>
            </a:r>
            <a:r>
              <a:rPr lang="en-US" dirty="0" smtClean="0"/>
              <a:t>Geospatial Web Site</a:t>
            </a:r>
          </a:p>
          <a:p>
            <a:pPr lvl="1"/>
            <a:r>
              <a:rPr lang="en-US" dirty="0" smtClean="0">
                <a:hlinkClick r:id="rId2"/>
              </a:rPr>
              <a:t>www.humboldt.edu/gsp</a:t>
            </a:r>
            <a:r>
              <a:rPr lang="en-US" dirty="0" smtClean="0"/>
              <a:t> -&gt; Links</a:t>
            </a:r>
            <a:endParaRPr lang="en-US" dirty="0" smtClean="0"/>
          </a:p>
          <a:p>
            <a:r>
              <a:rPr lang="en-US" dirty="0" smtClean="0"/>
              <a:t>BlueSpray:</a:t>
            </a:r>
          </a:p>
          <a:p>
            <a:pPr lvl="1"/>
            <a:r>
              <a:rPr lang="en-US" dirty="0" smtClean="0"/>
              <a:t>SchoonerTurtles </a:t>
            </a:r>
            <a:r>
              <a:rPr lang="en-US" dirty="0" smtClean="0"/>
              <a:t>web site:</a:t>
            </a:r>
          </a:p>
          <a:p>
            <a:pPr lvl="1"/>
            <a:r>
              <a:rPr lang="en-US" dirty="0" smtClean="0"/>
              <a:t>www.schoonerturtles.com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ability to project from any layer </a:t>
            </a:r>
          </a:p>
          <a:p>
            <a:pPr lvl="1"/>
            <a:r>
              <a:rPr lang="en-US" dirty="0" smtClean="0"/>
              <a:t>Not just the globe</a:t>
            </a:r>
          </a:p>
          <a:p>
            <a:r>
              <a:rPr lang="en-US" dirty="0" smtClean="0"/>
              <a:t>Finish projection engine within BlueSpray</a:t>
            </a:r>
          </a:p>
          <a:p>
            <a:pPr lvl="1"/>
            <a:r>
              <a:rPr lang="en-US" dirty="0" smtClean="0"/>
              <a:t>Uses the Projection Explorer to set the 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Jake Nelson, Dr. Bernhard Jenny at Oregon State University</a:t>
            </a:r>
          </a:p>
          <a:p>
            <a:r>
              <a:rPr lang="en-US" dirty="0" smtClean="0"/>
              <a:t>Nick Ramirez at Humboldt State University</a:t>
            </a:r>
          </a:p>
          <a:p>
            <a:r>
              <a:rPr lang="en-US" dirty="0" smtClean="0"/>
              <a:t>Greg Newman at Colorado State University</a:t>
            </a:r>
          </a:p>
          <a:p>
            <a:r>
              <a:rPr lang="en-US" dirty="0" smtClean="0"/>
              <a:t>All the folks that support open source GIS software: GDAL, GeoTools, Proj4, JTS, </a:t>
            </a:r>
            <a:r>
              <a:rPr lang="en-US" dirty="0" err="1" smtClean="0"/>
              <a:t>NetBeans</a:t>
            </a:r>
            <a:r>
              <a:rPr lang="en-US" dirty="0" smtClean="0"/>
              <a:t>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58" y="1676400"/>
            <a:ext cx="3810000" cy="4525963"/>
          </a:xfrm>
        </p:spPr>
        <p:txBody>
          <a:bodyPr/>
          <a:lstStyle/>
          <a:p>
            <a:r>
              <a:rPr lang="en-US" dirty="0" smtClean="0"/>
              <a:t>Projections greatly distort area, distance, and/or shape (form)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867400"/>
            <a:ext cx="351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Mercator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0 to 50 area and distance distortion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76400"/>
            <a:ext cx="5276543" cy="500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19200"/>
            <a:ext cx="5973715" cy="54683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429000" cy="4525963"/>
          </a:xfrm>
        </p:spPr>
        <p:txBody>
          <a:bodyPr/>
          <a:lstStyle/>
          <a:p>
            <a:r>
              <a:rPr lang="en-US" dirty="0" smtClean="0"/>
              <a:t>The nature of distortion can be difficult to describe in text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2526" y="6211669"/>
            <a:ext cx="351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 Oblique Mercator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0 to 10 area and distance distortion</a:t>
            </a:r>
          </a:p>
        </p:txBody>
      </p:sp>
    </p:spTree>
    <p:extLst>
      <p:ext uri="{BB962C8B-B14F-4D97-AF65-F5344CB8AC3E}">
        <p14:creationId xmlns:p14="http://schemas.microsoft.com/office/powerpoint/2010/main" val="27115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0" y="1295400"/>
            <a:ext cx="4191000" cy="4525963"/>
          </a:xfrm>
        </p:spPr>
        <p:txBody>
          <a:bodyPr/>
          <a:lstStyle/>
          <a:p>
            <a:r>
              <a:rPr lang="en-US" dirty="0" smtClean="0"/>
              <a:t>Clipping Bounds are required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1923039" cy="5343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9999" y="3581697"/>
            <a:ext cx="1142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Cassini 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Soldner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Projection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295400"/>
            <a:ext cx="2701505" cy="4994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1524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Clipping bounds are also needed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0310" y="6345793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Default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1352" y="620729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Limited to 0 to 2x distance distortion</a:t>
            </a:r>
          </a:p>
        </p:txBody>
      </p:sp>
    </p:spTree>
    <p:extLst>
      <p:ext uri="{BB962C8B-B14F-4D97-AF65-F5344CB8AC3E}">
        <p14:creationId xmlns:p14="http://schemas.microsoft.com/office/powerpoint/2010/main" val="13902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Previously, to Compute Area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Create “Fishnet” of polygons</a:t>
            </a:r>
          </a:p>
          <a:p>
            <a:r>
              <a:rPr lang="en-US" dirty="0" smtClean="0"/>
              <a:t>Project to equal-area projection</a:t>
            </a:r>
          </a:p>
          <a:p>
            <a:r>
              <a:rPr lang="en-US" dirty="0" smtClean="0"/>
              <a:t>Compute “Exact” areas</a:t>
            </a:r>
          </a:p>
          <a:p>
            <a:r>
              <a:rPr lang="en-US" dirty="0" smtClean="0"/>
              <a:t>Project to desired projection</a:t>
            </a:r>
          </a:p>
          <a:p>
            <a:r>
              <a:rPr lang="en-US" dirty="0" smtClean="0"/>
              <a:t>Compute projected areas</a:t>
            </a:r>
          </a:p>
          <a:p>
            <a:r>
              <a:rPr lang="en-US" dirty="0" smtClean="0"/>
              <a:t>Divide the exact by projected area values</a:t>
            </a:r>
          </a:p>
          <a:p>
            <a:pPr lvl="1"/>
            <a:r>
              <a:rPr lang="en-US" dirty="0" smtClean="0"/>
              <a:t>&lt;1: area was made much smaller than expected</a:t>
            </a:r>
          </a:p>
          <a:p>
            <a:pPr lvl="1"/>
            <a:r>
              <a:rPr lang="en-US" dirty="0" smtClean="0"/>
              <a:t>&gt;1:  area was made larger than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342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Selection projection</a:t>
            </a:r>
          </a:p>
          <a:p>
            <a:r>
              <a:rPr lang="en-US" dirty="0" smtClean="0"/>
              <a:t>Enter desired settings</a:t>
            </a:r>
          </a:p>
          <a:p>
            <a:r>
              <a:rPr lang="en-US" dirty="0" smtClean="0"/>
              <a:t>Press “Update”</a:t>
            </a:r>
          </a:p>
          <a:p>
            <a:r>
              <a:rPr lang="en-US" dirty="0" smtClean="0"/>
              <a:t>“OK” to add layers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851" y="2819400"/>
            <a:ext cx="5476150" cy="4038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4582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Today: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Albers Equal Area Conic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" y="2669152"/>
            <a:ext cx="4232787" cy="4188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28" y="2667000"/>
            <a:ext cx="4228397" cy="4067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2286000"/>
            <a:ext cx="252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Preserves Area and Form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2286000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Distorts Distance</a:t>
            </a:r>
          </a:p>
        </p:txBody>
      </p:sp>
    </p:spTree>
    <p:extLst>
      <p:ext uri="{BB962C8B-B14F-4D97-AF65-F5344CB8AC3E}">
        <p14:creationId xmlns:p14="http://schemas.microsoft.com/office/powerpoint/2010/main" val="9125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635</Words>
  <Application>Microsoft Office PowerPoint</Application>
  <PresentationFormat>On-screen Show (4:3)</PresentationFormat>
  <Paragraphs>150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The Need</vt:lpstr>
      <vt:lpstr>PowerPoint Presentation</vt:lpstr>
      <vt:lpstr>PowerPoint Presentation</vt:lpstr>
      <vt:lpstr>PowerPoint Presentation</vt:lpstr>
      <vt:lpstr>Previously, to Compute Area Distortion</vt:lpstr>
      <vt:lpstr>Today:</vt:lpstr>
      <vt:lpstr>PowerPoint Presentation</vt:lpstr>
      <vt:lpstr>Albers Equal Area Conic</vt:lpstr>
      <vt:lpstr>PowerPoint Presentation</vt:lpstr>
      <vt:lpstr>The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 bounds</vt:lpstr>
      <vt:lpstr>Adding “Cells”</vt:lpstr>
      <vt:lpstr>Adding “Cells”</vt:lpstr>
      <vt:lpstr>Adding “Cells”</vt:lpstr>
      <vt:lpstr>Adding “Cells”</vt:lpstr>
      <vt:lpstr>Disallow Intersections and Overlaps</vt:lpstr>
      <vt:lpstr>Limit Distortion</vt:lpstr>
      <vt:lpstr>Details</vt:lpstr>
      <vt:lpstr>PowerPoint Presentation</vt:lpstr>
      <vt:lpstr>PowerPoint Presentation</vt:lpstr>
      <vt:lpstr>Available At:</vt:lpstr>
      <vt:lpstr>Future Steps</vt:lpstr>
      <vt:lpstr>Acknowledgments</vt:lpstr>
      <vt:lpstr>PowerPoint Presentation</vt:lpstr>
    </vt:vector>
  </TitlesOfParts>
  <Company>Humboldt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jg2345</dc:creator>
  <cp:lastModifiedBy>jg2345</cp:lastModifiedBy>
  <cp:revision>23</cp:revision>
  <dcterms:created xsi:type="dcterms:W3CDTF">2014-03-27T22:55:13Z</dcterms:created>
  <dcterms:modified xsi:type="dcterms:W3CDTF">2014-04-09T20:55:55Z</dcterms:modified>
</cp:coreProperties>
</file>